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321" r:id="rId4"/>
    <p:sldId id="322" r:id="rId5"/>
    <p:sldId id="323" r:id="rId6"/>
    <p:sldId id="258" r:id="rId7"/>
    <p:sldId id="260" r:id="rId8"/>
    <p:sldId id="324" r:id="rId9"/>
    <p:sldId id="261" r:id="rId10"/>
    <p:sldId id="262" r:id="rId11"/>
    <p:sldId id="263" r:id="rId12"/>
    <p:sldId id="264" r:id="rId13"/>
    <p:sldId id="265" r:id="rId14"/>
    <p:sldId id="317" r:id="rId15"/>
    <p:sldId id="320" r:id="rId16"/>
  </p:sldIdLst>
  <p:sldSz cx="14630400" cy="8229600"/>
  <p:notesSz cx="8229600" cy="14630400"/>
  <p:embeddedFontLst>
    <p:embeddedFont>
      <p:font typeface="Raleway" pitchFamily="2" charset="0"/>
      <p:regular r:id="rId18"/>
      <p:bold r:id="rId19"/>
      <p:italic r:id="rId20"/>
      <p:boldItalic r:id="rId21"/>
    </p:embeddedFont>
    <p:embeddedFont>
      <p:font typeface="Red Hat Text" panose="020B0604020202020204" charset="0"/>
      <p:regular r:id="rId22"/>
    </p:embeddedFont>
    <p:embeddedFont>
      <p:font typeface="Roboto Light" panose="02000000000000000000" pitchFamily="2" charset="0"/>
      <p:regular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7742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3578C-1AC4-8FC4-D691-69C6127BA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BA0255-E321-E526-3018-60853E4A7C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023045-EC48-E9DF-1117-430E9D925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A6B11-F879-704D-E13D-3158DAF73E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88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6027" y="605416"/>
            <a:ext cx="12935052" cy="580818"/>
          </a:xfrm>
        </p:spPr>
        <p:txBody>
          <a:bodyPr anchor="ctr">
            <a:normAutofit/>
          </a:bodyPr>
          <a:lstStyle>
            <a:lvl1pPr algn="ctr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56027" y="1201063"/>
            <a:ext cx="12935052" cy="274268"/>
          </a:xfrm>
        </p:spPr>
        <p:txBody>
          <a:bodyPr>
            <a:normAutofit/>
          </a:bodyPr>
          <a:lstStyle>
            <a:lvl1pPr marL="0" indent="0" algn="ctr">
              <a:buNone/>
              <a:defRPr sz="1320">
                <a:solidFill>
                  <a:schemeClr val="tx2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dirty="0"/>
              <a:t>Click to edit Master subtitle style text for your comfortable &amp; easy customization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991200" y="1659449"/>
            <a:ext cx="648000" cy="4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7411247" y="7784756"/>
            <a:ext cx="281014" cy="281014"/>
            <a:chOff x="6106961" y="6487297"/>
            <a:chExt cx="234178" cy="234178"/>
          </a:xfrm>
        </p:grpSpPr>
        <p:sp>
          <p:nvSpPr>
            <p:cNvPr id="8" name="Oval 7">
              <a:hlinkClick r:id="" action="ppaction://hlinkshowjump?jump=nextslide"/>
            </p:cNvPr>
            <p:cNvSpPr/>
            <p:nvPr userDrawn="1"/>
          </p:nvSpPr>
          <p:spPr>
            <a:xfrm>
              <a:off x="6106961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9" name="Chevron 8">
              <a:hlinkClick r:id="" action="ppaction://hlinkshowjump?jump=nextslide"/>
            </p:cNvPr>
            <p:cNvSpPr/>
            <p:nvPr userDrawn="1"/>
          </p:nvSpPr>
          <p:spPr>
            <a:xfrm>
              <a:off x="6190361" y="6560625"/>
              <a:ext cx="72565" cy="89538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6952968" y="7784756"/>
            <a:ext cx="281014" cy="281014"/>
            <a:chOff x="5794140" y="6487297"/>
            <a:chExt cx="234178" cy="234178"/>
          </a:xfrm>
        </p:grpSpPr>
        <p:sp>
          <p:nvSpPr>
            <p:cNvPr id="12" name="Oval 11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794140" y="6487297"/>
              <a:ext cx="234178" cy="23417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3" name="Chevron 12">
              <a:hlinkClick r:id="" action="ppaction://hlinkshowjump?jump=previousslide"/>
            </p:cNvPr>
            <p:cNvSpPr/>
            <p:nvPr userDrawn="1"/>
          </p:nvSpPr>
          <p:spPr>
            <a:xfrm rot="10800000">
              <a:off x="5875512" y="6561843"/>
              <a:ext cx="71575" cy="88317"/>
            </a:xfrm>
            <a:prstGeom prst="chevron">
              <a:avLst>
                <a:gd name="adj" fmla="val 63114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>
                <a:solidFill>
                  <a:schemeClr val="tx1"/>
                </a:solidFill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10497652" y="7784756"/>
            <a:ext cx="3291840" cy="281014"/>
          </a:xfrm>
        </p:spPr>
        <p:txBody>
          <a:bodyPr/>
          <a:lstStyle/>
          <a:p>
            <a:fld id="{32C5FF11-DEB2-6A4C-B29A-BC46883118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>
          <a:xfrm>
            <a:off x="873616" y="7784756"/>
            <a:ext cx="4937760" cy="281014"/>
          </a:xfrm>
        </p:spPr>
        <p:txBody>
          <a:bodyPr/>
          <a:lstStyle>
            <a:lvl1pPr>
              <a:defRPr b="0" i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/>
              <a:t>www.yourcompany.com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27411" y="2076941"/>
            <a:ext cx="1645920" cy="164592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44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960820" y="2076941"/>
            <a:ext cx="1645920" cy="164592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44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494228" y="2076941"/>
            <a:ext cx="1645920" cy="164592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44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027637" y="2076941"/>
            <a:ext cx="1645920" cy="164592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44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1561045" y="2076941"/>
            <a:ext cx="1645920" cy="164592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44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427411" y="4731109"/>
            <a:ext cx="1645920" cy="164592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44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960820" y="4731109"/>
            <a:ext cx="1645920" cy="164592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44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494228" y="4731109"/>
            <a:ext cx="1645920" cy="164592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44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027637" y="4731109"/>
            <a:ext cx="1645920" cy="164592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44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1561045" y="4731109"/>
            <a:ext cx="1645920" cy="1645920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44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84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80680"/>
            <a:ext cx="12954952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Cloud-Based Software Implementation Using DevOps Tools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837724" y="488275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presentation outlines the process of implementing cloud-based software using DevOps tools, emphasizing scalability and efficiency.</a:t>
            </a:r>
            <a:endParaRPr lang="en-US" sz="18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FFED7-ADFA-010C-C19D-3E9BFF3D0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9397" y="7786621"/>
            <a:ext cx="1991003" cy="4429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4187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Solutions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804868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2642592"/>
            <a:ext cx="291381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Security Best Practices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138130"/>
            <a:ext cx="62979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Implementing strong authentication, access controls, and encryption measures to protect resources and data.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627" y="1804868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4627" y="26425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Auto Scaling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94627" y="3138130"/>
            <a:ext cx="629804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Leveraging AWS auto-scaling features to automatically adjust resources based on demand, ensuring scalability and performance.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763" y="4636652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012763" y="5474376"/>
            <a:ext cx="345412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Configuration Management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4012763" y="5969914"/>
            <a:ext cx="629804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Implementing configuration management tools like Ansible to ensure consistency across different environments and reduce configuration errors.</a:t>
            </a:r>
            <a:endParaRPr lang="en-US" sz="18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619341-98D0-0F6A-0C90-0F1B9CDF9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9397" y="7786621"/>
            <a:ext cx="1991003" cy="4429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76" y="530066"/>
            <a:ext cx="8184356" cy="64198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633" y="539948"/>
            <a:ext cx="4931807" cy="577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High-Level Architecture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33" y="1411248"/>
            <a:ext cx="980956" cy="15696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61793" y="1607344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User Interface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961793" y="2013466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Web or mobile application accessible by end-users.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33" y="2980849"/>
            <a:ext cx="980956" cy="15696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61793" y="3176945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Load Balancer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961793" y="3583067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Distributes traffic across multiple EC2 instances.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33" y="4550450"/>
            <a:ext cx="980956" cy="15696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61793" y="4746546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Application Servers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961793" y="5152668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EC2 instances running the application code.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33" y="6120051"/>
            <a:ext cx="980956" cy="15696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61793" y="6316147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Database Server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961793" y="6722269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EC2 instance hosting the database for application data.</a:t>
            </a:r>
            <a:endParaRPr lang="en-US" sz="15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8F92BE-F677-B549-A3C6-BBE546C427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39397" y="7786621"/>
            <a:ext cx="1991003" cy="4429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770" y="1624370"/>
            <a:ext cx="4980861" cy="498086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07946" y="619006"/>
            <a:ext cx="4759762" cy="594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DevOps Workflow</a:t>
            </a:r>
            <a:endParaRPr lang="en-US" sz="3700" dirty="0"/>
          </a:p>
        </p:txBody>
      </p:sp>
      <p:sp>
        <p:nvSpPr>
          <p:cNvPr id="5" name="Shape 1"/>
          <p:cNvSpPr/>
          <p:nvPr/>
        </p:nvSpPr>
        <p:spPr>
          <a:xfrm>
            <a:off x="707946" y="1517333"/>
            <a:ext cx="7728109" cy="6093142"/>
          </a:xfrm>
          <a:prstGeom prst="roundRect">
            <a:avLst>
              <a:gd name="adj" fmla="val 49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2"/>
          <p:cNvSpPr/>
          <p:nvPr/>
        </p:nvSpPr>
        <p:spPr>
          <a:xfrm>
            <a:off x="715566" y="1524953"/>
            <a:ext cx="7712869" cy="5815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917853" y="1653897"/>
            <a:ext cx="3448050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Stage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4778097" y="1653897"/>
            <a:ext cx="3448050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Description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715566" y="2106454"/>
            <a:ext cx="7712869" cy="9051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917853" y="2235398"/>
            <a:ext cx="3448050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Code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4778097" y="2235398"/>
            <a:ext cx="3448050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Developers write and commit code to a version control system.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715566" y="3011567"/>
            <a:ext cx="7712869" cy="122872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917853" y="3140512"/>
            <a:ext cx="3448050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Build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4778097" y="3140512"/>
            <a:ext cx="3448050" cy="970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Automated build processes compile and package the code into deployable artifacts.</a:t>
            </a:r>
            <a:endParaRPr lang="en-US" sz="1550" dirty="0"/>
          </a:p>
        </p:txBody>
      </p:sp>
      <p:sp>
        <p:nvSpPr>
          <p:cNvPr id="15" name="Shape 11"/>
          <p:cNvSpPr/>
          <p:nvPr/>
        </p:nvSpPr>
        <p:spPr>
          <a:xfrm>
            <a:off x="715566" y="4240292"/>
            <a:ext cx="7712869" cy="9051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2"/>
          <p:cNvSpPr/>
          <p:nvPr/>
        </p:nvSpPr>
        <p:spPr>
          <a:xfrm>
            <a:off x="917853" y="4369237"/>
            <a:ext cx="3448050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Test</a:t>
            </a:r>
            <a:endParaRPr lang="en-US" sz="1550" dirty="0"/>
          </a:p>
        </p:txBody>
      </p:sp>
      <p:sp>
        <p:nvSpPr>
          <p:cNvPr id="17" name="Text 13"/>
          <p:cNvSpPr/>
          <p:nvPr/>
        </p:nvSpPr>
        <p:spPr>
          <a:xfrm>
            <a:off x="4778097" y="4369237"/>
            <a:ext cx="3448050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Automated tests are run to ensure the code is working as intended.</a:t>
            </a:r>
            <a:endParaRPr lang="en-US" sz="1550" dirty="0"/>
          </a:p>
        </p:txBody>
      </p:sp>
      <p:sp>
        <p:nvSpPr>
          <p:cNvPr id="18" name="Shape 14"/>
          <p:cNvSpPr/>
          <p:nvPr/>
        </p:nvSpPr>
        <p:spPr>
          <a:xfrm>
            <a:off x="715566" y="5145405"/>
            <a:ext cx="7712869" cy="9051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917853" y="5274350"/>
            <a:ext cx="3448050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Deploy</a:t>
            </a:r>
            <a:endParaRPr lang="en-US" sz="1550" dirty="0"/>
          </a:p>
        </p:txBody>
      </p:sp>
      <p:sp>
        <p:nvSpPr>
          <p:cNvPr id="20" name="Text 16"/>
          <p:cNvSpPr/>
          <p:nvPr/>
        </p:nvSpPr>
        <p:spPr>
          <a:xfrm>
            <a:off x="4778097" y="5274350"/>
            <a:ext cx="3448050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built artifacts are deployed to the target environment (AWS).</a:t>
            </a:r>
            <a:endParaRPr lang="en-US" sz="1550" dirty="0"/>
          </a:p>
        </p:txBody>
      </p:sp>
      <p:sp>
        <p:nvSpPr>
          <p:cNvPr id="21" name="Shape 17"/>
          <p:cNvSpPr/>
          <p:nvPr/>
        </p:nvSpPr>
        <p:spPr>
          <a:xfrm>
            <a:off x="715566" y="6050518"/>
            <a:ext cx="7712869" cy="15523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8"/>
          <p:cNvSpPr/>
          <p:nvPr/>
        </p:nvSpPr>
        <p:spPr>
          <a:xfrm>
            <a:off x="917853" y="6179463"/>
            <a:ext cx="3448050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Monitor</a:t>
            </a:r>
            <a:endParaRPr lang="en-US" sz="1550" dirty="0"/>
          </a:p>
        </p:txBody>
      </p:sp>
      <p:sp>
        <p:nvSpPr>
          <p:cNvPr id="23" name="Text 19"/>
          <p:cNvSpPr/>
          <p:nvPr/>
        </p:nvSpPr>
        <p:spPr>
          <a:xfrm>
            <a:off x="4778097" y="6179463"/>
            <a:ext cx="3448050" cy="1294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Continuous monitoring of the application and infrastructure to ensure performance and identify issues.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2640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95859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55013" y="4058841"/>
            <a:ext cx="10382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3958590"/>
            <a:ext cx="31249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Scalability and Efficiency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4454128"/>
            <a:ext cx="55799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Cloud-based software implementation using DevOps tools delivers scalable and efficient infrastructure for modern applications.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434858" y="395859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611428" y="4058841"/>
            <a:ext cx="18526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212693" y="3958590"/>
            <a:ext cx="459807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Automation and Continuous Delivery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212693" y="4454128"/>
            <a:ext cx="55799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Automating infrastructure provisioning, application deployment, and monitoring ensures fast and reliable delivery of software updates.</a:t>
            </a:r>
            <a:endParaRPr lang="en-US" sz="18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2C14E5-69DF-1E36-1197-59951FC5D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9397" y="7786621"/>
            <a:ext cx="1991003" cy="4429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7674" y="605416"/>
            <a:ext cx="12935052" cy="580818"/>
          </a:xfrm>
        </p:spPr>
        <p:txBody>
          <a:bodyPr>
            <a:noAutofit/>
          </a:bodyPr>
          <a:lstStyle/>
          <a:p>
            <a:r>
              <a:rPr lang="en-US" sz="4320" dirty="0">
                <a:latin typeface="Arial" panose="020B0604020202020204" pitchFamily="34" charset="0"/>
                <a:cs typeface="Arial" panose="020B0604020202020204" pitchFamily="34" charset="0"/>
              </a:rPr>
              <a:t>Meet Our Team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779994" y="5126714"/>
            <a:ext cx="1677938" cy="5355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097280">
              <a:defRPr/>
            </a:pPr>
            <a:r>
              <a:rPr lang="en-US" sz="1440" b="1" dirty="0">
                <a:solidFill>
                  <a:schemeClr val="accent5"/>
                </a:solidFill>
                <a:latin typeface="Arial" panose="020B0604020202020204" pitchFamily="34" charset="0"/>
                <a:ea typeface="Raleway" charset="0"/>
                <a:cs typeface="Arial" panose="020B0604020202020204" pitchFamily="34" charset="0"/>
              </a:rPr>
              <a:t>Mohamed Maged Elsayed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345999" y="5126714"/>
            <a:ext cx="1677938" cy="5355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097280">
              <a:defRPr/>
            </a:pPr>
            <a:r>
              <a:rPr lang="en-US" sz="144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ea typeface="Raleway" charset="0"/>
                <a:cs typeface="Arial" panose="020B0604020202020204" pitchFamily="34" charset="0"/>
              </a:rPr>
              <a:t>Asmaa        Maged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845343" y="5126714"/>
            <a:ext cx="1677938" cy="5355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097280">
              <a:defRPr/>
            </a:pPr>
            <a:r>
              <a:rPr lang="en-US" sz="1440" b="1" dirty="0">
                <a:solidFill>
                  <a:schemeClr val="accent3"/>
                </a:solidFill>
                <a:latin typeface="Arial" panose="020B0604020202020204" pitchFamily="34" charset="0"/>
                <a:ea typeface="Raleway" charset="0"/>
                <a:cs typeface="Arial" panose="020B0604020202020204" pitchFamily="34" charset="0"/>
              </a:rPr>
              <a:t>Mohamed Khaled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312669" y="5126714"/>
            <a:ext cx="1677938" cy="5355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097280">
              <a:defRPr/>
            </a:pPr>
            <a:r>
              <a:rPr lang="en-US" sz="1440" b="1" dirty="0">
                <a:solidFill>
                  <a:schemeClr val="accent6"/>
                </a:solidFill>
                <a:latin typeface="Arial" panose="020B0604020202020204" pitchFamily="34" charset="0"/>
                <a:ea typeface="Raleway" charset="0"/>
                <a:cs typeface="Arial" panose="020B0604020202020204" pitchFamily="34" charset="0"/>
              </a:rPr>
              <a:t>Mohamed Hossam</a:t>
            </a:r>
          </a:p>
        </p:txBody>
      </p:sp>
      <p:pic>
        <p:nvPicPr>
          <p:cNvPr id="3074" name="Picture 2" descr="Man - Free people icons">
            <a:extLst>
              <a:ext uri="{FF2B5EF4-FFF2-40B4-BE49-F238E27FC236}">
                <a16:creationId xmlns:a16="http://schemas.microsoft.com/office/drawing/2014/main" id="{D07396C1-C482-F2B8-2A2E-5BF67FF82062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253" y="3291840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n - Free people icons">
            <a:extLst>
              <a:ext uri="{FF2B5EF4-FFF2-40B4-BE49-F238E27FC236}">
                <a16:creationId xmlns:a16="http://schemas.microsoft.com/office/drawing/2014/main" id="{EB7551DD-6C9A-62DD-9CFA-152EA6E10AAB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661" y="3291840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Woman - Free social icons">
            <a:extLst>
              <a:ext uri="{FF2B5EF4-FFF2-40B4-BE49-F238E27FC236}">
                <a16:creationId xmlns:a16="http://schemas.microsoft.com/office/drawing/2014/main" id="{2F5D326D-B38B-12F7-3416-9994F3F51EE4}"/>
              </a:ext>
            </a:extLst>
          </p:cNvPr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017" y="3291840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n - Free people icons">
            <a:extLst>
              <a:ext uri="{FF2B5EF4-FFF2-40B4-BE49-F238E27FC236}">
                <a16:creationId xmlns:a16="http://schemas.microsoft.com/office/drawing/2014/main" id="{040757E6-15A3-0689-7F43-CE26775375EE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596" y="3291349"/>
            <a:ext cx="1646237" cy="164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81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5" grpId="0"/>
      <p:bldP spid="70" grpId="0"/>
      <p:bldP spid="8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estions and concerns business layout Slide01">
            <a:extLst>
              <a:ext uri="{FF2B5EF4-FFF2-40B4-BE49-F238E27FC236}">
                <a16:creationId xmlns:a16="http://schemas.microsoft.com/office/drawing/2014/main" id="{D8659F15-2D5C-8F13-210F-E91DA3604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" b="-1"/>
          <a:stretch/>
        </p:blipFill>
        <p:spPr bwMode="auto">
          <a:xfrm>
            <a:off x="20" y="10"/>
            <a:ext cx="14630380" cy="823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399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5497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Objectives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20694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55013" y="2307193"/>
            <a:ext cx="10382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22069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Scalable AWS Setup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2702481"/>
            <a:ext cx="33808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Optimize infrastructure for handling fluctuating workloads, ensuring high availability and performance (EC2, VPC, S3, ELB)</a:t>
            </a:r>
          </a:p>
        </p:txBody>
      </p:sp>
      <p:sp>
        <p:nvSpPr>
          <p:cNvPr id="7" name="Shape 5"/>
          <p:cNvSpPr/>
          <p:nvPr/>
        </p:nvSpPr>
        <p:spPr>
          <a:xfrm>
            <a:off x="5235773" y="220694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412343" y="2307193"/>
            <a:ext cx="18526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6013609" y="2206943"/>
            <a:ext cx="338089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Infrastructure as Code (IaC)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6013609" y="3054429"/>
            <a:ext cx="3380899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Automate infrastructure provisioning and configuration using tools like </a:t>
            </a:r>
            <a:r>
              <a:rPr lang="en-US" sz="1850" u="sng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Terraform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ensuring consistency and repeatability.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220694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803963" y="2307193"/>
            <a:ext cx="1981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11658" y="22069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Ansible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11658" y="2702481"/>
            <a:ext cx="3380899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Automate configuration management and application deployment on servers, streamlining deployment processes and reducing errors.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37724" y="547806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1002506" y="5578316"/>
            <a:ext cx="208836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615559" y="54780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Dockerization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615559" y="5973604"/>
            <a:ext cx="55799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Package applications and dependencies into containers, enabling consistent execution across different environments.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7434858" y="547806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7607737" y="5578316"/>
            <a:ext cx="19264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8212693" y="5478066"/>
            <a:ext cx="55799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Continuous Integration/Continuous Delivery (CI/CD)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8212693" y="6325553"/>
            <a:ext cx="55799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Automate the software development lifecycle, from code changes to deployment, ensuring continuous integration and delivery.</a:t>
            </a:r>
            <a:endParaRPr lang="en-US" sz="18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48C0EFC-898C-D537-654E-D04D06C7C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9397" y="7786621"/>
            <a:ext cx="1991003" cy="4429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878" y="427315"/>
            <a:ext cx="8112800" cy="630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Terraform for Infrastructure as Code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8" y="1368862"/>
            <a:ext cx="3210758" cy="19842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43878" y="3547348"/>
            <a:ext cx="182844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Improved Consistency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543878" y="3869174"/>
            <a:ext cx="3210758" cy="745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Terraform ensures your infrastructure is deployed consistently, reducing configuration drift.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760" y="1368862"/>
            <a:ext cx="3210878" cy="19844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87760" y="3547467"/>
            <a:ext cx="182844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Reduced Errors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3987760" y="3869293"/>
            <a:ext cx="3210878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By defining infrastructure as code, you can eliminate manual errors during setup.</a:t>
            </a:r>
            <a:endParaRPr lang="en-US" sz="1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1762" y="1368862"/>
            <a:ext cx="3210758" cy="198429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31762" y="3547348"/>
            <a:ext cx="182844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Faster Deployments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7431762" y="3869174"/>
            <a:ext cx="3210758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Terraform automates provisioning, making deployments faster than manual methods.</a:t>
            </a:r>
            <a:endParaRPr lang="en-US" sz="12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5645" y="1368862"/>
            <a:ext cx="3210878" cy="198441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75645" y="3547467"/>
            <a:ext cx="182844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Increased Scalability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10875645" y="3869293"/>
            <a:ext cx="3210878" cy="745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Terraform allows you to easily scale your infrastructure up or down as needed, ideal for dynamic environments.</a:t>
            </a:r>
            <a:endParaRPr lang="en-US" sz="12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878" y="5081349"/>
            <a:ext cx="3210758" cy="198429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43878" y="7259836"/>
            <a:ext cx="1905714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Improved Collaboration</a:t>
            </a:r>
            <a:endParaRPr lang="en-US" sz="1400" dirty="0"/>
          </a:p>
        </p:txBody>
      </p:sp>
      <p:sp>
        <p:nvSpPr>
          <p:cNvPr id="17" name="Text 10"/>
          <p:cNvSpPr/>
          <p:nvPr/>
        </p:nvSpPr>
        <p:spPr>
          <a:xfrm>
            <a:off x="543878" y="7581662"/>
            <a:ext cx="3210758" cy="745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Terraform promotes collaboration by providing a shared code base for managing infrastructure.</a:t>
            </a:r>
            <a:endParaRPr lang="en-US" sz="12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7760" y="5081349"/>
            <a:ext cx="3210878" cy="198441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3987760" y="7259955"/>
            <a:ext cx="182844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Enhanced Security</a:t>
            </a:r>
            <a:endParaRPr lang="en-US" sz="1400" dirty="0"/>
          </a:p>
        </p:txBody>
      </p:sp>
      <p:sp>
        <p:nvSpPr>
          <p:cNvPr id="20" name="Text 12"/>
          <p:cNvSpPr/>
          <p:nvPr/>
        </p:nvSpPr>
        <p:spPr>
          <a:xfrm>
            <a:off x="3987760" y="7581781"/>
            <a:ext cx="3210878" cy="745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Terraform can help enforce security policies and best practices during infrastructure deployment.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B0A03B9-F7EB-1139-2F19-0868C9F339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72607" y="7374136"/>
            <a:ext cx="2457793" cy="7525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946" y="0"/>
            <a:ext cx="5718454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77716"/>
            <a:ext cx="722542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Containerization with Docker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080022"/>
            <a:ext cx="209990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Package Your Application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023235"/>
            <a:ext cx="2099905" cy="3830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Docker allows you to package your application and its dependencies into a self-contained unit. This ensures that your application runs consistently across different environments.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3529132" y="2080022"/>
            <a:ext cx="209990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Isolation and Security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3529132" y="3023235"/>
            <a:ext cx="2099905" cy="3830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Containers provide isolation and security by running each application in its own isolated environment, reducing the risk of conflicts and security vulnerabilities.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220539" y="2080022"/>
            <a:ext cx="209990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Portability and Scalability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20539" y="3023235"/>
            <a:ext cx="2099905" cy="4213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Containers are portable, allowing you to easily deploy and run your application on different machines or cloud environments. They also make scaling your application up or down simple.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3309"/>
            <a:ext cx="5486400" cy="590996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30064" y="646033"/>
            <a:ext cx="5855494" cy="624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Orchestration with Ansible</a:t>
            </a:r>
            <a:endParaRPr lang="en-US" sz="39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064" y="1589484"/>
            <a:ext cx="1062276" cy="188464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10951" y="1801892"/>
            <a:ext cx="2499598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Provisioning</a:t>
            </a:r>
            <a:endParaRPr lang="en-US" sz="1950" dirty="0"/>
          </a:p>
        </p:txBody>
      </p:sp>
      <p:sp>
        <p:nvSpPr>
          <p:cNvPr id="7" name="Text 2"/>
          <p:cNvSpPr/>
          <p:nvPr/>
        </p:nvSpPr>
        <p:spPr>
          <a:xfrm>
            <a:off x="7610951" y="2241590"/>
            <a:ext cx="6275784" cy="1020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Ansible can provision new servers, install software, and configure them according to your specifications. This streamlines the setup process and ensures consistency.</a:t>
            </a:r>
            <a:endParaRPr lang="en-US" sz="16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064" y="3474125"/>
            <a:ext cx="1062276" cy="188464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610951" y="3686532"/>
            <a:ext cx="3066931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Configuration Management</a:t>
            </a:r>
            <a:endParaRPr lang="en-US" sz="1950" dirty="0"/>
          </a:p>
        </p:txBody>
      </p:sp>
      <p:sp>
        <p:nvSpPr>
          <p:cNvPr id="10" name="Text 4"/>
          <p:cNvSpPr/>
          <p:nvPr/>
        </p:nvSpPr>
        <p:spPr>
          <a:xfrm>
            <a:off x="7610951" y="4126230"/>
            <a:ext cx="6275784" cy="1020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Ansible manages the configuration of your servers, ensuring that they are consistently configured and meet your desired state. This includes managing software packages, users, and network settings.</a:t>
            </a:r>
            <a:endParaRPr lang="en-US" sz="16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0064" y="5358765"/>
            <a:ext cx="1062276" cy="222468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610951" y="5571173"/>
            <a:ext cx="3435548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Deployment and Orchestration</a:t>
            </a:r>
            <a:endParaRPr lang="en-US" sz="1950" dirty="0"/>
          </a:p>
        </p:txBody>
      </p:sp>
      <p:sp>
        <p:nvSpPr>
          <p:cNvPr id="13" name="Text 6"/>
          <p:cNvSpPr/>
          <p:nvPr/>
        </p:nvSpPr>
        <p:spPr>
          <a:xfrm>
            <a:off x="7610951" y="6010870"/>
            <a:ext cx="6275784" cy="1360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Ansible orchestrates the deployment of your applications, ensuring that they are deployed in a controlled and predictable manner. This includes managing dependencies, restarting services, and rolling out updates.</a:t>
            </a:r>
            <a:endParaRPr lang="en-US" sz="16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134AF1-5B24-9954-D604-97C4D16DB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72607" y="7378898"/>
            <a:ext cx="2457793" cy="7525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612052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3-Tier AWS Architecture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344995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Virtual Private Cloud (VPC)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private network within AWS, providing secure isolation for resources and applications.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788093"/>
            <a:ext cx="35152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Elastic Load Balancer (ELB)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Distributes incoming traffic across multiple EC2 instances, ensuring high availability and fault tolerance.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788093"/>
            <a:ext cx="369617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Elastic Compute Cloud (EC2)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Virtual servers on AWS, providing flexible and scalable compute resources for applications.</a:t>
            </a:r>
            <a:endParaRPr lang="en-US" sz="18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6657BF-3E68-74D8-E930-0EBDD18D5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9397" y="7786621"/>
            <a:ext cx="1991003" cy="4429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539353"/>
            <a:ext cx="5486400" cy="669964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324" y="539353"/>
            <a:ext cx="4607600" cy="575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Pipeline Stages</a:t>
            </a:r>
            <a:endParaRPr lang="en-US" sz="3600" dirty="0"/>
          </a:p>
        </p:txBody>
      </p:sp>
      <p:sp>
        <p:nvSpPr>
          <p:cNvPr id="5" name="Shape 1"/>
          <p:cNvSpPr/>
          <p:nvPr/>
        </p:nvSpPr>
        <p:spPr>
          <a:xfrm>
            <a:off x="967621" y="1408986"/>
            <a:ext cx="22860" cy="6281261"/>
          </a:xfrm>
          <a:prstGeom prst="roundRect">
            <a:avLst>
              <a:gd name="adj" fmla="val 12849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2"/>
          <p:cNvSpPr/>
          <p:nvPr/>
        </p:nvSpPr>
        <p:spPr>
          <a:xfrm>
            <a:off x="1176457" y="1838087"/>
            <a:ext cx="685324" cy="22860"/>
          </a:xfrm>
          <a:prstGeom prst="roundRect">
            <a:avLst>
              <a:gd name="adj" fmla="val 12849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758785" y="1629251"/>
            <a:ext cx="440531" cy="440531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936546" y="1711285"/>
            <a:ext cx="84892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2056090" y="1604724"/>
            <a:ext cx="2303740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Tests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2056090" y="2010013"/>
            <a:ext cx="6402586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Automated unit, integration, and end-to-end tests are performed to ensure code quality and functionality.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1176457" y="3457337"/>
            <a:ext cx="685324" cy="22860"/>
          </a:xfrm>
          <a:prstGeom prst="roundRect">
            <a:avLst>
              <a:gd name="adj" fmla="val 12849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758785" y="3248501"/>
            <a:ext cx="440531" cy="440531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903327" y="3330535"/>
            <a:ext cx="151448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150" dirty="0"/>
          </a:p>
        </p:txBody>
      </p:sp>
      <p:sp>
        <p:nvSpPr>
          <p:cNvPr id="14" name="Text 10"/>
          <p:cNvSpPr/>
          <p:nvPr/>
        </p:nvSpPr>
        <p:spPr>
          <a:xfrm>
            <a:off x="2056090" y="3223974"/>
            <a:ext cx="2303740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Build</a:t>
            </a:r>
            <a:endParaRPr lang="en-US" sz="1800" dirty="0"/>
          </a:p>
        </p:txBody>
      </p:sp>
      <p:sp>
        <p:nvSpPr>
          <p:cNvPr id="15" name="Text 11"/>
          <p:cNvSpPr/>
          <p:nvPr/>
        </p:nvSpPr>
        <p:spPr>
          <a:xfrm>
            <a:off x="2056090" y="3629263"/>
            <a:ext cx="6402586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application code is compiled, packaged, and prepared for deployment into Docker containers.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1176457" y="5076587"/>
            <a:ext cx="685324" cy="22860"/>
          </a:xfrm>
          <a:prstGeom prst="roundRect">
            <a:avLst>
              <a:gd name="adj" fmla="val 12849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758785" y="4867751"/>
            <a:ext cx="440531" cy="440531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4"/>
          <p:cNvSpPr/>
          <p:nvPr/>
        </p:nvSpPr>
        <p:spPr>
          <a:xfrm>
            <a:off x="897969" y="4949785"/>
            <a:ext cx="162044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150" dirty="0"/>
          </a:p>
        </p:txBody>
      </p:sp>
      <p:sp>
        <p:nvSpPr>
          <p:cNvPr id="19" name="Text 15"/>
          <p:cNvSpPr/>
          <p:nvPr/>
        </p:nvSpPr>
        <p:spPr>
          <a:xfrm>
            <a:off x="2056090" y="4843224"/>
            <a:ext cx="2303740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Push</a:t>
            </a:r>
            <a:endParaRPr lang="en-US" sz="1800" dirty="0"/>
          </a:p>
        </p:txBody>
      </p:sp>
      <p:sp>
        <p:nvSpPr>
          <p:cNvPr id="20" name="Text 16"/>
          <p:cNvSpPr/>
          <p:nvPr/>
        </p:nvSpPr>
        <p:spPr>
          <a:xfrm>
            <a:off x="2056090" y="5248513"/>
            <a:ext cx="6402586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built Docker image is pushed to a container registry, making it available for deployment to the target environment.</a:t>
            </a:r>
            <a:endParaRPr lang="en-US" sz="1500" dirty="0"/>
          </a:p>
        </p:txBody>
      </p:sp>
      <p:sp>
        <p:nvSpPr>
          <p:cNvPr id="21" name="Shape 17"/>
          <p:cNvSpPr/>
          <p:nvPr/>
        </p:nvSpPr>
        <p:spPr>
          <a:xfrm>
            <a:off x="1176457" y="6695837"/>
            <a:ext cx="685324" cy="22860"/>
          </a:xfrm>
          <a:prstGeom prst="roundRect">
            <a:avLst>
              <a:gd name="adj" fmla="val 12849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8"/>
          <p:cNvSpPr/>
          <p:nvPr/>
        </p:nvSpPr>
        <p:spPr>
          <a:xfrm>
            <a:off x="758785" y="6487001"/>
            <a:ext cx="440531" cy="440531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9"/>
          <p:cNvSpPr/>
          <p:nvPr/>
        </p:nvSpPr>
        <p:spPr>
          <a:xfrm>
            <a:off x="893564" y="6569035"/>
            <a:ext cx="170855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150" dirty="0"/>
          </a:p>
        </p:txBody>
      </p:sp>
      <p:sp>
        <p:nvSpPr>
          <p:cNvPr id="24" name="Text 20"/>
          <p:cNvSpPr/>
          <p:nvPr/>
        </p:nvSpPr>
        <p:spPr>
          <a:xfrm>
            <a:off x="2056090" y="6462474"/>
            <a:ext cx="2303740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Deploy</a:t>
            </a:r>
            <a:endParaRPr lang="en-US" sz="1800" dirty="0"/>
          </a:p>
        </p:txBody>
      </p:sp>
      <p:sp>
        <p:nvSpPr>
          <p:cNvPr id="25" name="Text 21"/>
          <p:cNvSpPr/>
          <p:nvPr/>
        </p:nvSpPr>
        <p:spPr>
          <a:xfrm>
            <a:off x="2056090" y="6867763"/>
            <a:ext cx="6402586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Docker image is deployed to the target environment (AWS EC2 instances) using tools like Kubernetes or ECS.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09ABD-1460-E6EA-9810-001BD55A1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5FBD0267-BB74-EB0B-AD5B-66F246E8D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390776"/>
            <a:ext cx="12192000" cy="31527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517432-C0E7-E04F-B0ED-A59018D76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9397" y="7786621"/>
            <a:ext cx="1991003" cy="44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20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5180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Key Challenges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38399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55013" y="3484245"/>
            <a:ext cx="10382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33839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Security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3879533"/>
            <a:ext cx="33808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Ensuring secure access to cloud resources and protecting sensitive data is a critical concern.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338399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412343" y="3484245"/>
            <a:ext cx="18526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6013609" y="33839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6013609" y="3879533"/>
            <a:ext cx="33808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Dynamically scaling resources to handle fluctuating workloads and maintain performance can be challenging.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338399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803963" y="3484245"/>
            <a:ext cx="1981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11658" y="3383994"/>
            <a:ext cx="335375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Monitoring &amp; Management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11658" y="3879533"/>
            <a:ext cx="3380899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Effective monitoring and management of cloud resources and applications is essential for maintaining performance and identifying issues.</a:t>
            </a:r>
            <a:endParaRPr lang="en-US" sz="18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643ED2-75CE-5B6B-201E-2E5ACF7D5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9397" y="7786621"/>
            <a:ext cx="1991003" cy="4429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871</Words>
  <Application>Microsoft Office PowerPoint</Application>
  <PresentationFormat>Custom</PresentationFormat>
  <Paragraphs>129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Red Hat Text</vt:lpstr>
      <vt:lpstr>Roboto Light</vt:lpstr>
      <vt:lpstr>Raleway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Meet Our Team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mohamed_866a</cp:lastModifiedBy>
  <cp:revision>4</cp:revision>
  <dcterms:created xsi:type="dcterms:W3CDTF">2024-10-25T11:27:44Z</dcterms:created>
  <dcterms:modified xsi:type="dcterms:W3CDTF">2024-10-25T14:25:57Z</dcterms:modified>
</cp:coreProperties>
</file>